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2" r:id="rId3"/>
    <p:sldId id="257" r:id="rId4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-816" y="-2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ne Nilsson" userId="eb613e6d-5668-4f84-981f-e56ccec49eb1" providerId="ADAL" clId="{0012CCC4-FCE4-403E-A9F8-5E110A3EFC69}"/>
    <pc:docChg chg="modSld">
      <pc:chgData name="Janne Nilsson" userId="eb613e6d-5668-4f84-981f-e56ccec49eb1" providerId="ADAL" clId="{0012CCC4-FCE4-403E-A9F8-5E110A3EFC69}" dt="2022-09-07T16:14:07.412" v="1" actId="20577"/>
      <pc:docMkLst>
        <pc:docMk/>
      </pc:docMkLst>
      <pc:sldChg chg="modSp mod">
        <pc:chgData name="Janne Nilsson" userId="eb613e6d-5668-4f84-981f-e56ccec49eb1" providerId="ADAL" clId="{0012CCC4-FCE4-403E-A9F8-5E110A3EFC69}" dt="2022-09-07T16:14:07.412" v="1" actId="20577"/>
        <pc:sldMkLst>
          <pc:docMk/>
          <pc:sldMk cId="1363313979" sldId="262"/>
        </pc:sldMkLst>
        <pc:spChg chg="mod">
          <ac:chgData name="Janne Nilsson" userId="eb613e6d-5668-4f84-981f-e56ccec49eb1" providerId="ADAL" clId="{0012CCC4-FCE4-403E-A9F8-5E110A3EFC69}" dt="2022-09-07T16:14:07.412" v="1" actId="20577"/>
          <ac:spMkLst>
            <pc:docMk/>
            <pc:sldMk cId="1363313979" sldId="26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28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2835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fld id="{BF1E2631-9ACF-44D6-838C-20F4D3BAF52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4125"/>
            <a:ext cx="6007100" cy="3379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8976" y="4823034"/>
            <a:ext cx="5511800" cy="3946118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519056"/>
            <a:ext cx="2985558" cy="5028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902598" y="9519056"/>
            <a:ext cx="2985558" cy="502834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fld id="{43341084-B925-4546-8005-66BF9ED2F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1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8275" y="552450"/>
            <a:ext cx="4908550" cy="27606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49121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68275" y="552450"/>
            <a:ext cx="4908550" cy="27606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8382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4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0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47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3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296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8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31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63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359AE-339E-4300-8AEF-15FDD8045A35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B355A-761F-4543-A93D-1186C6066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64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68780" y="599758"/>
            <a:ext cx="9144000" cy="1655762"/>
          </a:xfrm>
        </p:spPr>
        <p:txBody>
          <a:bodyPr>
            <a:noAutofit/>
          </a:bodyPr>
          <a:lstStyle/>
          <a:p>
            <a:r>
              <a:rPr lang="sv-SE" sz="2800" dirty="0">
                <a:latin typeface="Adobe Garamond Pro" panose="02020602060506090403" pitchFamily="18" charset="0"/>
                <a:ea typeface="Yu Gothic UI Semilight" panose="020B0400000000000000" pitchFamily="34" charset="-128"/>
              </a:rPr>
              <a:t>SKARA HK strategiplan för ungdomsverksamheten</a:t>
            </a:r>
          </a:p>
          <a:p>
            <a:r>
              <a:rPr lang="sv-SE" sz="2800" dirty="0">
                <a:latin typeface="Adobe Garamond Pro" panose="02020602060506090403" pitchFamily="18" charset="0"/>
                <a:ea typeface="Yu Gothic UI Semilight" panose="020B0400000000000000" pitchFamily="34" charset="-128"/>
              </a:rPr>
              <a:t>Utgåva: 3</a:t>
            </a:r>
          </a:p>
          <a:p>
            <a:r>
              <a:rPr lang="sv-SE" sz="2800" dirty="0">
                <a:latin typeface="Adobe Garamond Pro" panose="02020602060506090403" pitchFamily="18" charset="0"/>
                <a:ea typeface="Yu Gothic UI Semilight" panose="020B0400000000000000" pitchFamily="34" charset="-128"/>
              </a:rPr>
              <a:t>Datum: 2022-08-31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175" y="3017520"/>
            <a:ext cx="3171825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75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212683" y="143312"/>
            <a:ext cx="5761038" cy="428625"/>
          </a:xfrm>
        </p:spPr>
        <p:txBody>
          <a:bodyPr>
            <a:normAutofit fontScale="90000"/>
          </a:bodyPr>
          <a:lstStyle/>
          <a:p>
            <a:pPr algn="ctr"/>
            <a:r>
              <a:rPr lang="nb-NO" altLang="sv-SE" sz="2700" dirty="0">
                <a:latin typeface="Zalderdash" panose="02000505020000020003" pitchFamily="2" charset="0"/>
              </a:rPr>
              <a:t>SHK Mål och strategi</a:t>
            </a:r>
            <a:endParaRPr lang="nb-NO" altLang="sv-SE" sz="2700" b="1" i="1" u="sng" dirty="0">
              <a:solidFill>
                <a:srgbClr val="D30803"/>
              </a:solidFill>
              <a:latin typeface="Zalderdash" panose="02000505020000020003" pitchFamily="2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7815961" y="252984"/>
            <a:ext cx="1893147" cy="19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nb-NO" altLang="sv-SE" sz="1800" b="1" dirty="0">
                <a:latin typeface="Zalderdash" panose="02000505020000020003" pitchFamily="2" charset="0"/>
              </a:rPr>
              <a:t>Action / </a:t>
            </a:r>
            <a:r>
              <a:rPr lang="nb-NO" altLang="sv-SE" sz="1800" b="1" dirty="0" err="1">
                <a:latin typeface="Zalderdash" panose="02000505020000020003" pitchFamily="2" charset="0"/>
              </a:rPr>
              <a:t>Åtgärd</a:t>
            </a:r>
            <a:endParaRPr lang="nb-NO" altLang="sv-SE" sz="1800" b="1" dirty="0">
              <a:latin typeface="Zalderdash" panose="02000505020000020003" pitchFamily="2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970691" y="1061901"/>
            <a:ext cx="4335463" cy="2404985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375739" y="3466886"/>
            <a:ext cx="1253498" cy="373715"/>
          </a:xfrm>
          <a:prstGeom prst="upArrow">
            <a:avLst>
              <a:gd name="adj1" fmla="val 50000"/>
              <a:gd name="adj2" fmla="val 63265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928542" y="4187074"/>
            <a:ext cx="4321175" cy="2547578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1941132" y="669238"/>
            <a:ext cx="4362450" cy="358775"/>
          </a:xfrm>
          <a:prstGeom prst="rect">
            <a:avLst/>
          </a:prstGeom>
          <a:solidFill>
            <a:srgbClr val="A4A4A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3529256" y="672584"/>
            <a:ext cx="106631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800" u="sng" dirty="0">
                <a:solidFill>
                  <a:schemeClr val="bg1"/>
                </a:solidFill>
                <a:latin typeface="Humnst777 BT" pitchFamily="34" charset="0"/>
              </a:rPr>
              <a:t>Mål 2025</a:t>
            </a:r>
            <a:endParaRPr lang="nb-NO" altLang="sv-SE" sz="2000" u="sng" dirty="0">
              <a:solidFill>
                <a:schemeClr val="bg1"/>
              </a:solidFill>
              <a:latin typeface="Humnst777 BT" pitchFamily="34" charset="0"/>
            </a:endParaRP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1874839" y="3797855"/>
            <a:ext cx="4423543" cy="360362"/>
          </a:xfrm>
          <a:prstGeom prst="rect">
            <a:avLst/>
          </a:prstGeom>
          <a:solidFill>
            <a:srgbClr val="A4A4A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2757729" y="3803314"/>
            <a:ext cx="26093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800" u="sng" dirty="0">
                <a:solidFill>
                  <a:schemeClr val="bg1"/>
                </a:solidFill>
                <a:latin typeface="Humnst777 BT" pitchFamily="34" charset="0"/>
              </a:rPr>
              <a:t>Nuvarande situation 2022</a:t>
            </a:r>
            <a:endParaRPr lang="nb-NO" altLang="sv-SE" sz="2000" u="sng" dirty="0">
              <a:solidFill>
                <a:schemeClr val="bg1"/>
              </a:solidFill>
              <a:latin typeface="Humnst777 BT" pitchFamily="34" charset="0"/>
            </a:endParaRPr>
          </a:p>
        </p:txBody>
      </p:sp>
      <p:pic>
        <p:nvPicPr>
          <p:cNvPr id="615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09189" y="728663"/>
            <a:ext cx="338137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6306154" y="716814"/>
            <a:ext cx="4038600" cy="1620919"/>
          </a:xfrm>
          <a:prstGeom prst="rect">
            <a:avLst/>
          </a:prstGeom>
          <a:solidFill>
            <a:schemeClr val="bg1"/>
          </a:solidFill>
          <a:ln w="38100">
            <a:solidFill>
              <a:srgbClr val="9C9C9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616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48875" y="2338160"/>
            <a:ext cx="304800" cy="139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6306154" y="2338161"/>
            <a:ext cx="4048918" cy="1413630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 rot="5347644">
            <a:off x="9893406" y="2841217"/>
            <a:ext cx="6014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600" dirty="0">
                <a:solidFill>
                  <a:schemeClr val="bg1"/>
                </a:solidFill>
                <a:latin typeface="Humnst777 BT" pitchFamily="34" charset="0"/>
              </a:rPr>
              <a:t>2024</a:t>
            </a:r>
          </a:p>
        </p:txBody>
      </p:sp>
      <p:grpSp>
        <p:nvGrpSpPr>
          <p:cNvPr id="7" name="Grupp 6"/>
          <p:cNvGrpSpPr/>
          <p:nvPr/>
        </p:nvGrpSpPr>
        <p:grpSpPr>
          <a:xfrm>
            <a:off x="6298382" y="5251557"/>
            <a:ext cx="4059283" cy="1516062"/>
            <a:chOff x="6298384" y="4649788"/>
            <a:chExt cx="4059283" cy="1516062"/>
          </a:xfrm>
        </p:grpSpPr>
        <p:pic>
          <p:nvPicPr>
            <p:cNvPr id="6166" name="Picture 2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392" b="40506"/>
            <a:stretch>
              <a:fillRect/>
            </a:stretch>
          </p:blipFill>
          <p:spPr bwMode="auto">
            <a:xfrm>
              <a:off x="10038580" y="4649788"/>
              <a:ext cx="319087" cy="151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7" name="Rectangle 24"/>
            <p:cNvSpPr>
              <a:spLocks noChangeArrowheads="1"/>
            </p:cNvSpPr>
            <p:nvPr/>
          </p:nvSpPr>
          <p:spPr bwMode="auto">
            <a:xfrm>
              <a:off x="6298384" y="4649788"/>
              <a:ext cx="4048941" cy="1516062"/>
            </a:xfrm>
            <a:prstGeom prst="rect">
              <a:avLst/>
            </a:prstGeom>
            <a:noFill/>
            <a:ln w="38100">
              <a:solidFill>
                <a:srgbClr val="9C9C9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v-SE" altLang="sv-SE" sz="1800"/>
            </a:p>
          </p:txBody>
        </p:sp>
      </p:grpSp>
      <p:pic>
        <p:nvPicPr>
          <p:cNvPr id="3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45223" y="737391"/>
            <a:ext cx="304800" cy="15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6"/>
          <p:cNvSpPr txBox="1">
            <a:spLocks noChangeArrowheads="1"/>
          </p:cNvSpPr>
          <p:nvPr/>
        </p:nvSpPr>
        <p:spPr bwMode="auto">
          <a:xfrm rot="5347644">
            <a:off x="9893407" y="1271851"/>
            <a:ext cx="60144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600" dirty="0">
                <a:solidFill>
                  <a:schemeClr val="bg1"/>
                </a:solidFill>
                <a:latin typeface="Humnst777 BT" pitchFamily="34" charset="0"/>
              </a:rPr>
              <a:t>2025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1908387" y="1087439"/>
            <a:ext cx="4395755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350 aktiva spelare i SHK varav 25% är 1,2 eller 3e generationens invandrare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är en föreningen i Skara som andra ser upp till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Den föreningen i Skara som kan erbjuda bäst personlig utveckling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Gäller fysiskt, mentalt och handboll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Seniorlag som spelar i div 3 men med ambition på div 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Fler ungdomslag i seriespel än 2022/23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3 lag i USM spel varav minst ett lag går till steg 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Minst en ungdomsspelare som representerar klubben i distriktslaget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är en klubb som är med och utvecklar handboll väst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Utbildningsnivån ledare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- Bollek – P9 : Samtliga ledare har BAS utbildning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- P10 – P15 : 50% av ledare har genomgått minst TU3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- P16 – Junior : 50% har genomgått minst TU5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har ett stort föräldraengagemang i föreningen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utbildar minst 4 domare steg 3  och minst 1 steg 4 varje år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Klubben har fortsatt god ekonomi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Ledare använde mer digitala hjälpmedel i träning och analys av kommande matcher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b="1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b="1" dirty="0">
              <a:solidFill>
                <a:schemeClr val="bg1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1952625" y="4267834"/>
            <a:ext cx="3656770" cy="2154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300 aktiva spelare i SHK från 4 år till 18 år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45 ledare fördelat 13 träningsgrupper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Vår värdegrund utveckling, inställning &amp; gemenskap genomsyrar </a:t>
            </a:r>
            <a:br>
              <a:rPr lang="sv-SE" sz="950" b="1" dirty="0">
                <a:solidFill>
                  <a:schemeClr val="bg1"/>
                </a:solidFill>
              </a:rPr>
            </a:br>
            <a:r>
              <a:rPr lang="sv-SE" sz="950" b="1" dirty="0">
                <a:solidFill>
                  <a:schemeClr val="bg1"/>
                </a:solidFill>
              </a:rPr>
              <a:t>alla våra träningsgrupper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Träningsupplägg finns framtaget från bollek – P9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Träningsupplägg finns framtaget från P10 – P15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Hösten 2022 kommer SHK ha 13 träningsgrupper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Säsongen 2022/23 är 10st lag anmälda till seriespel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3st USM lag är anmälda för spel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Föreningen har god ekonomi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Gemensamt kansli med Skara HF, vilket effektiviserar</a:t>
            </a:r>
            <a:br>
              <a:rPr lang="sv-SE" sz="950" b="1" dirty="0">
                <a:solidFill>
                  <a:schemeClr val="bg1"/>
                </a:solidFill>
              </a:rPr>
            </a:br>
            <a:r>
              <a:rPr lang="sv-SE" sz="950" b="1" dirty="0">
                <a:solidFill>
                  <a:schemeClr val="bg1"/>
                </a:solidFill>
              </a:rPr>
              <a:t>administrationen i båda föreningarna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50" b="1" dirty="0">
                <a:solidFill>
                  <a:schemeClr val="bg1"/>
                </a:solidFill>
              </a:rPr>
              <a:t>Strategiarbete för de kommande 3 åren tas fram hösten -22</a:t>
            </a:r>
            <a:br>
              <a:rPr lang="sv-SE" sz="1050" b="1" dirty="0">
                <a:solidFill>
                  <a:schemeClr val="bg1"/>
                </a:solidFill>
              </a:rPr>
            </a:br>
            <a:endParaRPr lang="sv-SE" sz="1050" b="1" dirty="0">
              <a:solidFill>
                <a:schemeClr val="bg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258588" y="5184015"/>
            <a:ext cx="3392275" cy="17697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Strategiarbete i ungdomssektionen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Skapar en struktur för återkommande ledarmöten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Dräkter och material till träningsgrupperna förbättras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börjar med att livesända seriematcher via Solidsport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Våra träningsgrupper använder sociala medier 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Klubben standardiserar kommunikation med föräldrarna </a:t>
            </a:r>
            <a:br>
              <a:rPr lang="sv-SE" sz="900" dirty="0"/>
            </a:br>
            <a:r>
              <a:rPr lang="sv-SE" sz="900" dirty="0"/>
              <a:t>via träningsgrupperna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Klubben ställer högre krav på föräldrar engagemanget så som</a:t>
            </a:r>
            <a:br>
              <a:rPr lang="sv-SE" sz="900" dirty="0"/>
            </a:br>
            <a:r>
              <a:rPr lang="sv-SE" sz="900" dirty="0"/>
              <a:t>- kiosk , EMP , filmning under matcher samt transport schema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Klubben söker pengar för att genomföra en integrationssatsning </a:t>
            </a:r>
            <a:br>
              <a:rPr lang="sv-SE" sz="900" dirty="0"/>
            </a:br>
            <a:r>
              <a:rPr lang="sv-SE" sz="900" dirty="0"/>
              <a:t>på skolorna under våren 2023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grpSp>
        <p:nvGrpSpPr>
          <p:cNvPr id="8" name="Grupp 7"/>
          <p:cNvGrpSpPr/>
          <p:nvPr/>
        </p:nvGrpSpPr>
        <p:grpSpPr>
          <a:xfrm>
            <a:off x="6258588" y="3732518"/>
            <a:ext cx="4140814" cy="2577794"/>
            <a:chOff x="6250828" y="3246438"/>
            <a:chExt cx="4140814" cy="2577794"/>
          </a:xfrm>
        </p:grpSpPr>
        <p:pic>
          <p:nvPicPr>
            <p:cNvPr id="6163" name="Picture 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392" b="40506"/>
            <a:stretch>
              <a:fillRect/>
            </a:stretch>
          </p:blipFill>
          <p:spPr bwMode="auto">
            <a:xfrm>
              <a:off x="10037463" y="3246438"/>
              <a:ext cx="304800" cy="1462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4" name="Rectangle 21"/>
            <p:cNvSpPr>
              <a:spLocks noChangeArrowheads="1"/>
            </p:cNvSpPr>
            <p:nvPr/>
          </p:nvSpPr>
          <p:spPr bwMode="auto">
            <a:xfrm>
              <a:off x="6289442" y="3298422"/>
              <a:ext cx="4051300" cy="1403350"/>
            </a:xfrm>
            <a:prstGeom prst="rect">
              <a:avLst/>
            </a:prstGeom>
            <a:noFill/>
            <a:ln w="38100">
              <a:solidFill>
                <a:srgbClr val="9C9C9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v-SE" altLang="sv-SE" sz="1800"/>
            </a:p>
          </p:txBody>
        </p:sp>
        <p:sp>
          <p:nvSpPr>
            <p:cNvPr id="6168" name="Text Box 25"/>
            <p:cNvSpPr txBox="1">
              <a:spLocks noChangeArrowheads="1"/>
            </p:cNvSpPr>
            <p:nvPr/>
          </p:nvSpPr>
          <p:spPr bwMode="auto">
            <a:xfrm rot="5400000">
              <a:off x="9890500" y="5354231"/>
              <a:ext cx="60144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nb-NO" altLang="sv-SE" sz="1600" dirty="0">
                  <a:solidFill>
                    <a:schemeClr val="bg1"/>
                  </a:solidFill>
                  <a:latin typeface="Humnst777 BT" pitchFamily="34" charset="0"/>
                </a:rPr>
                <a:t>2022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 rot="5347644">
              <a:off x="9921641" y="3840494"/>
              <a:ext cx="60144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nb-NO" altLang="sv-SE" sz="1600" dirty="0">
                  <a:solidFill>
                    <a:schemeClr val="bg1"/>
                  </a:solidFill>
                  <a:latin typeface="Humnst777 BT" pitchFamily="34" charset="0"/>
                </a:rPr>
                <a:t>2023</a:t>
              </a:r>
            </a:p>
          </p:txBody>
        </p:sp>
        <p:sp>
          <p:nvSpPr>
            <p:cNvPr id="6" name="Rektangel 5"/>
            <p:cNvSpPr/>
            <p:nvPr/>
          </p:nvSpPr>
          <p:spPr>
            <a:xfrm>
              <a:off x="6250828" y="3282904"/>
              <a:ext cx="4037056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Framtagning av träningsprogram och övningar för </a:t>
              </a:r>
              <a:br>
                <a:rPr lang="sv-SE" sz="900" dirty="0"/>
              </a:br>
              <a:r>
                <a:rPr lang="sv-SE" sz="900" dirty="0"/>
                <a:t>Målvaktsspelet . Nivåanpassade övningar per åldersgrupp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Vi startar ett seniorlag i div 4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Gula tråden skrivs om för att anpassas till 2025 och framåt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2 ställ nya dräkter köps in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Tydliggöra vår sponsorstrategi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Tysklandsresa augusti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Samarbete med någon av de närliggande klubbarna på Juniorsidan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Alla träningsgrupper tränar och spelar med offensivt försvar (3-3,3-2-1)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900" dirty="0"/>
                <a:t>Pre-season cup genomförs i September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sv-SE" sz="9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sv-SE" sz="900" dirty="0"/>
            </a:p>
          </p:txBody>
        </p:sp>
      </p:grpSp>
      <p:sp>
        <p:nvSpPr>
          <p:cNvPr id="28" name="Rektangel 27"/>
          <p:cNvSpPr/>
          <p:nvPr/>
        </p:nvSpPr>
        <p:spPr>
          <a:xfrm>
            <a:off x="6260781" y="2338161"/>
            <a:ext cx="3932821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Fortsatt strategiarbete inom ungdomssektionen och seniorer med focus på att behåller 75% av alla spelare från A-pojk till Senior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Utökat samarbete med Skara HF på ungdomssidan. Där värdegrund, träningsupplägg och spelsystem är gemensam upp till P/F 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en uttalad huvudsponsor till USM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50 sponsorer där många bidrar med lite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Klasshandboll provas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Pre-season cup genomförs i September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en egen styrketräningshall på vilan ihop med HF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minst 2 domare som dömer div 3 eller högre från dom egna leden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</p:txBody>
      </p:sp>
      <p:pic>
        <p:nvPicPr>
          <p:cNvPr id="32" name="Bildobjekt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37" y="252983"/>
            <a:ext cx="1062421" cy="1062421"/>
          </a:xfrm>
          <a:prstGeom prst="rect">
            <a:avLst/>
          </a:prstGeom>
        </p:spPr>
      </p:pic>
      <p:pic>
        <p:nvPicPr>
          <p:cNvPr id="34" name="Bildobjekt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96" y="252984"/>
            <a:ext cx="1062421" cy="1062421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305C0F59-CE33-5687-D7CA-EC0B56EC9983}"/>
              </a:ext>
            </a:extLst>
          </p:cNvPr>
          <p:cNvSpPr/>
          <p:nvPr/>
        </p:nvSpPr>
        <p:spPr>
          <a:xfrm>
            <a:off x="6288488" y="794343"/>
            <a:ext cx="393282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Fortsatt strategiarbete inom ungdomssektionen och seniorer med focus på att behåller 75% av alla spelare från A-pojk till Senior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Ökat antal ”gamla” HK spelare som nu är ledare i träningsgrupper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Utökat samarbete med Skara HF på ungdomssidan. Där värdegrund, träningsupplägg och spelsystem är gemensam upp till P/F 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en uttalad huvudsponsor till USM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60 sponsorer där många bidrar med lite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Pre-season cup genomförs i September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Vi har minst 4 domare som dömer div 3 eller högre från dom egna leden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dirty="0"/>
              <a:t>EMP utbildning genomförs digitalt på max 2 timmar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sv-SE" sz="900" dirty="0"/>
          </a:p>
        </p:txBody>
      </p:sp>
    </p:spTree>
    <p:extLst>
      <p:ext uri="{BB962C8B-B14F-4D97-AF65-F5344CB8AC3E}">
        <p14:creationId xmlns:p14="http://schemas.microsoft.com/office/powerpoint/2010/main" val="136331397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>
          <a:xfrm>
            <a:off x="1212683" y="143312"/>
            <a:ext cx="5761038" cy="428625"/>
          </a:xfrm>
        </p:spPr>
        <p:txBody>
          <a:bodyPr>
            <a:normAutofit fontScale="90000"/>
          </a:bodyPr>
          <a:lstStyle/>
          <a:p>
            <a:pPr algn="ctr"/>
            <a:r>
              <a:rPr lang="nb-NO" altLang="sv-SE" sz="2700" dirty="0">
                <a:latin typeface="Zalderdash" panose="02000505020000020003" pitchFamily="2" charset="0"/>
              </a:rPr>
              <a:t>SHK Mål och strategi</a:t>
            </a:r>
            <a:endParaRPr lang="nb-NO" altLang="sv-SE" sz="2700" b="1" i="1" u="sng" dirty="0">
              <a:solidFill>
                <a:srgbClr val="D30803"/>
              </a:solidFill>
              <a:latin typeface="Zalderdash" panose="02000505020000020003" pitchFamily="2" charset="0"/>
            </a:endParaRPr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7815961" y="252984"/>
            <a:ext cx="1893147" cy="19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nb-NO" altLang="sv-SE" sz="1800" b="1" dirty="0">
                <a:latin typeface="Zalderdash" panose="02000505020000020003" pitchFamily="2" charset="0"/>
              </a:rPr>
              <a:t>Action / </a:t>
            </a:r>
            <a:r>
              <a:rPr lang="nb-NO" altLang="sv-SE" sz="1800" b="1" dirty="0" err="1">
                <a:latin typeface="Zalderdash" panose="02000505020000020003" pitchFamily="2" charset="0"/>
              </a:rPr>
              <a:t>Åtgärd</a:t>
            </a:r>
            <a:endParaRPr lang="nb-NO" altLang="sv-SE" sz="1800" b="1" dirty="0">
              <a:latin typeface="Zalderdash" panose="02000505020000020003" pitchFamily="2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970691" y="1061901"/>
            <a:ext cx="4335463" cy="2404985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375739" y="3389874"/>
            <a:ext cx="1253498" cy="450727"/>
          </a:xfrm>
          <a:prstGeom prst="upArrow">
            <a:avLst>
              <a:gd name="adj1" fmla="val 50000"/>
              <a:gd name="adj2" fmla="val 63265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928542" y="4187074"/>
            <a:ext cx="4321175" cy="2547578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1952625" y="728664"/>
            <a:ext cx="4362450" cy="358775"/>
          </a:xfrm>
          <a:prstGeom prst="rect">
            <a:avLst/>
          </a:prstGeom>
          <a:solidFill>
            <a:srgbClr val="A4A4A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3495592" y="672584"/>
            <a:ext cx="11336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800" u="sng" dirty="0">
                <a:solidFill>
                  <a:schemeClr val="bg1"/>
                </a:solidFill>
                <a:latin typeface="Humnst777 BT" pitchFamily="34" charset="0"/>
              </a:rPr>
              <a:t>Mål 2023</a:t>
            </a:r>
            <a:endParaRPr lang="nb-NO" altLang="sv-SE" sz="2000" u="sng" dirty="0">
              <a:solidFill>
                <a:schemeClr val="bg1"/>
              </a:solidFill>
              <a:latin typeface="Humnst777 BT" pitchFamily="34" charset="0"/>
            </a:endParaRPr>
          </a:p>
        </p:txBody>
      </p:sp>
      <p:sp>
        <p:nvSpPr>
          <p:cNvPr id="6155" name="Rectangle 12"/>
          <p:cNvSpPr>
            <a:spLocks noChangeArrowheads="1"/>
          </p:cNvSpPr>
          <p:nvPr/>
        </p:nvSpPr>
        <p:spPr bwMode="auto">
          <a:xfrm>
            <a:off x="1874839" y="3797855"/>
            <a:ext cx="4423543" cy="360362"/>
          </a:xfrm>
          <a:prstGeom prst="rect">
            <a:avLst/>
          </a:prstGeom>
          <a:solidFill>
            <a:srgbClr val="A4A4A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2655618" y="3803314"/>
            <a:ext cx="28135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800" u="sng" dirty="0">
                <a:solidFill>
                  <a:schemeClr val="bg1"/>
                </a:solidFill>
                <a:latin typeface="Humnst777 BT" pitchFamily="34" charset="0"/>
              </a:rPr>
              <a:t>Nuvarande situation 2019</a:t>
            </a:r>
            <a:endParaRPr lang="nb-NO" altLang="sv-SE" sz="2000" u="sng" dirty="0">
              <a:solidFill>
                <a:schemeClr val="bg1"/>
              </a:solidFill>
              <a:latin typeface="Humnst777 BT" pitchFamily="34" charset="0"/>
            </a:endParaRPr>
          </a:p>
        </p:txBody>
      </p:sp>
      <p:pic>
        <p:nvPicPr>
          <p:cNvPr id="615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09189" y="728663"/>
            <a:ext cx="338137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6288027" y="736048"/>
            <a:ext cx="4038600" cy="1620919"/>
          </a:xfrm>
          <a:prstGeom prst="rect">
            <a:avLst/>
          </a:prstGeom>
          <a:solidFill>
            <a:schemeClr val="bg1"/>
          </a:solidFill>
          <a:ln w="38100">
            <a:solidFill>
              <a:srgbClr val="9C9C9C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pic>
        <p:nvPicPr>
          <p:cNvPr id="616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48875" y="2396347"/>
            <a:ext cx="304800" cy="133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6306154" y="2387455"/>
            <a:ext cx="4048918" cy="1364336"/>
          </a:xfrm>
          <a:prstGeom prst="rect">
            <a:avLst/>
          </a:prstGeom>
          <a:noFill/>
          <a:ln w="38100">
            <a:solidFill>
              <a:srgbClr val="9C9C9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/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 rot="5347644">
            <a:off x="9874171" y="2841217"/>
            <a:ext cx="6399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600" dirty="0">
                <a:solidFill>
                  <a:schemeClr val="bg1"/>
                </a:solidFill>
                <a:latin typeface="Humnst777 BT" pitchFamily="34" charset="0"/>
              </a:rPr>
              <a:t>2021</a:t>
            </a:r>
          </a:p>
        </p:txBody>
      </p:sp>
      <p:grpSp>
        <p:nvGrpSpPr>
          <p:cNvPr id="7" name="Grupp 6"/>
          <p:cNvGrpSpPr/>
          <p:nvPr/>
        </p:nvGrpSpPr>
        <p:grpSpPr>
          <a:xfrm>
            <a:off x="6298382" y="5251557"/>
            <a:ext cx="4059283" cy="1516062"/>
            <a:chOff x="6298384" y="4649788"/>
            <a:chExt cx="4059283" cy="1516062"/>
          </a:xfrm>
        </p:grpSpPr>
        <p:pic>
          <p:nvPicPr>
            <p:cNvPr id="6166" name="Picture 2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392" b="40506"/>
            <a:stretch>
              <a:fillRect/>
            </a:stretch>
          </p:blipFill>
          <p:spPr bwMode="auto">
            <a:xfrm>
              <a:off x="10038580" y="4649788"/>
              <a:ext cx="319087" cy="1516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7" name="Rectangle 24"/>
            <p:cNvSpPr>
              <a:spLocks noChangeArrowheads="1"/>
            </p:cNvSpPr>
            <p:nvPr/>
          </p:nvSpPr>
          <p:spPr bwMode="auto">
            <a:xfrm>
              <a:off x="6298384" y="4649788"/>
              <a:ext cx="4048941" cy="1516062"/>
            </a:xfrm>
            <a:prstGeom prst="rect">
              <a:avLst/>
            </a:prstGeom>
            <a:noFill/>
            <a:ln w="38100">
              <a:solidFill>
                <a:srgbClr val="9C9C9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v-SE" altLang="sv-SE" sz="1800"/>
            </a:p>
          </p:txBody>
        </p:sp>
      </p:grpSp>
      <p:pic>
        <p:nvPicPr>
          <p:cNvPr id="3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92" b="40506"/>
          <a:stretch>
            <a:fillRect/>
          </a:stretch>
        </p:blipFill>
        <p:spPr bwMode="auto">
          <a:xfrm>
            <a:off x="10051649" y="745055"/>
            <a:ext cx="304800" cy="159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9" name="Text Box 16"/>
          <p:cNvSpPr txBox="1">
            <a:spLocks noChangeArrowheads="1"/>
          </p:cNvSpPr>
          <p:nvPr/>
        </p:nvSpPr>
        <p:spPr bwMode="auto">
          <a:xfrm rot="5347644">
            <a:off x="9874172" y="1271851"/>
            <a:ext cx="6399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16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>
                <a:solidFill>
                  <a:schemeClr val="tx1"/>
                </a:solidFill>
                <a:latin typeface="Arial" charset="0"/>
                <a:ea typeface="ＭＳ Ｐゴシック" pitchFamily="-112" charset="-128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sv-SE" sz="1600" dirty="0">
                <a:solidFill>
                  <a:schemeClr val="bg1"/>
                </a:solidFill>
                <a:latin typeface="Humnst777 BT" pitchFamily="34" charset="0"/>
              </a:rPr>
              <a:t>2022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1922575" y="1093827"/>
            <a:ext cx="40543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200 aktiva spelare i SHK varav 25% är 1,2 eller 3e generationens invandrare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är en föreningen i Skara som andra ser upp till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Den föreningen i Skara som kan erbjuda bäst personlig utveckling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Gäller fysiskt, mentalt och handboll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Den föreningen som kan ge förutsättningar för  en bra inställning 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till idrottande och vad det står för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Den förening som kan ge förutsättningar för den bästa gemenskapen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för spelare, ledare och föräldrar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Minst 30 </a:t>
            </a:r>
            <a:r>
              <a:rPr lang="sv-SE" sz="900" b="1" dirty="0" err="1">
                <a:solidFill>
                  <a:schemeClr val="bg1"/>
                </a:solidFill>
              </a:rPr>
              <a:t>st</a:t>
            </a:r>
            <a:r>
              <a:rPr lang="sv-SE" sz="900" b="1" dirty="0">
                <a:solidFill>
                  <a:schemeClr val="bg1"/>
                </a:solidFill>
              </a:rPr>
              <a:t> ledare fördelade på 11 träningsgrupper Junior- P6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Framtaget nivå anpassad träningsupplägg för målvakt försvarsspel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och anfallsspel.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Framtaget träningsupplägg för ”handbollsskolan”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Fördjupat samarbete med Skara HF inom ungdom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Program för Intern rekrytering och utbildning av domare från 12 år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900" b="1" dirty="0">
                <a:solidFill>
                  <a:schemeClr val="bg1"/>
                </a:solidFill>
              </a:rPr>
              <a:t>Vi har minst 5 </a:t>
            </a:r>
            <a:r>
              <a:rPr lang="sv-SE" sz="900" b="1" dirty="0" err="1">
                <a:solidFill>
                  <a:schemeClr val="bg1"/>
                </a:solidFill>
              </a:rPr>
              <a:t>st</a:t>
            </a:r>
            <a:r>
              <a:rPr lang="sv-SE" sz="900" b="1" dirty="0">
                <a:solidFill>
                  <a:schemeClr val="bg1"/>
                </a:solidFill>
              </a:rPr>
              <a:t> ledare utbildad TS2 och 10 </a:t>
            </a:r>
            <a:r>
              <a:rPr lang="sv-SE" sz="900" b="1" dirty="0" err="1">
                <a:solidFill>
                  <a:schemeClr val="bg1"/>
                </a:solidFill>
              </a:rPr>
              <a:t>st</a:t>
            </a:r>
            <a:r>
              <a:rPr lang="sv-SE" sz="900" b="1" dirty="0">
                <a:solidFill>
                  <a:schemeClr val="bg1"/>
                </a:solidFill>
              </a:rPr>
              <a:t> TS 1 i föreningen samt att 80% </a:t>
            </a:r>
            <a:br>
              <a:rPr lang="sv-SE" sz="900" b="1" dirty="0">
                <a:solidFill>
                  <a:schemeClr val="bg1"/>
                </a:solidFill>
              </a:rPr>
            </a:br>
            <a:r>
              <a:rPr lang="sv-SE" sz="900" b="1" dirty="0">
                <a:solidFill>
                  <a:schemeClr val="bg1"/>
                </a:solidFill>
              </a:rPr>
              <a:t>av ledarna har genomgått BAS utbildning</a:t>
            </a:r>
          </a:p>
        </p:txBody>
      </p:sp>
      <p:sp>
        <p:nvSpPr>
          <p:cNvPr id="3" name="Rektangel 2"/>
          <p:cNvSpPr/>
          <p:nvPr/>
        </p:nvSpPr>
        <p:spPr>
          <a:xfrm>
            <a:off x="1952625" y="4267834"/>
            <a:ext cx="4333238" cy="25160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150 aktiva spelare i SHK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25 </a:t>
            </a:r>
            <a:r>
              <a:rPr lang="sv-SE" sz="1050" b="1" dirty="0" err="1">
                <a:solidFill>
                  <a:schemeClr val="bg1"/>
                </a:solidFill>
              </a:rPr>
              <a:t>st</a:t>
            </a:r>
            <a:r>
              <a:rPr lang="sv-SE" sz="1050" b="1" dirty="0">
                <a:solidFill>
                  <a:schemeClr val="bg1"/>
                </a:solidFill>
              </a:rPr>
              <a:t> ledare fördelat </a:t>
            </a:r>
            <a:r>
              <a:rPr lang="sv-SE" sz="1050" b="1" dirty="0" err="1">
                <a:solidFill>
                  <a:schemeClr val="bg1"/>
                </a:solidFill>
              </a:rPr>
              <a:t>st</a:t>
            </a:r>
            <a:r>
              <a:rPr lang="sv-SE" sz="1050" b="1" dirty="0">
                <a:solidFill>
                  <a:schemeClr val="bg1"/>
                </a:solidFill>
              </a:rPr>
              <a:t> träningsgrupper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Fösta stegen att tydliggöra vår värdegrund. Utveckling, 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Inställning &amp; Gemenskap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Startat att ta fram en gemensam nivåanpassad utbildningsplan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kopplat till övningar för tränare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Träningsupplägg för dom minsta finns, men skall bara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göras tillgängligt för alla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Första ledarträffen planerad 31 Augusti där vi skall gå igenom 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framtida strategi samt jobba med ett gemensamt synsätt för 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försvarsspel.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Hösten 2019 kommer vi ha 10 </a:t>
            </a:r>
            <a:r>
              <a:rPr lang="sv-SE" sz="1050" b="1" dirty="0" err="1">
                <a:solidFill>
                  <a:schemeClr val="bg1"/>
                </a:solidFill>
              </a:rPr>
              <a:t>st</a:t>
            </a:r>
            <a:r>
              <a:rPr lang="sv-SE" sz="1050" b="1" dirty="0">
                <a:solidFill>
                  <a:schemeClr val="bg1"/>
                </a:solidFill>
              </a:rPr>
              <a:t> </a:t>
            </a:r>
            <a:r>
              <a:rPr lang="sv-SE" sz="1050" b="1" dirty="0" err="1">
                <a:solidFill>
                  <a:schemeClr val="bg1"/>
                </a:solidFill>
              </a:rPr>
              <a:t>tränigsgrupper</a:t>
            </a:r>
            <a:r>
              <a:rPr lang="sv-SE" sz="1050" b="1" dirty="0">
                <a:solidFill>
                  <a:schemeClr val="bg1"/>
                </a:solidFill>
              </a:rPr>
              <a:t> med totalt </a:t>
            </a:r>
            <a:br>
              <a:rPr lang="sv-SE" sz="1050" b="1" dirty="0">
                <a:solidFill>
                  <a:schemeClr val="bg1"/>
                </a:solidFill>
              </a:rPr>
            </a:br>
            <a:r>
              <a:rPr lang="sv-SE" sz="1050" b="1" dirty="0">
                <a:solidFill>
                  <a:schemeClr val="bg1"/>
                </a:solidFill>
              </a:rPr>
              <a:t>165 </a:t>
            </a:r>
            <a:r>
              <a:rPr lang="sv-SE" sz="1050" b="1" dirty="0" err="1">
                <a:solidFill>
                  <a:schemeClr val="bg1"/>
                </a:solidFill>
              </a:rPr>
              <a:t>st</a:t>
            </a:r>
            <a:r>
              <a:rPr lang="sv-SE" sz="1050" b="1" dirty="0">
                <a:solidFill>
                  <a:schemeClr val="bg1"/>
                </a:solidFill>
              </a:rPr>
              <a:t> aktiva spelare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050" b="1" dirty="0">
                <a:solidFill>
                  <a:schemeClr val="bg1"/>
                </a:solidFill>
              </a:rPr>
              <a:t>Gemensamt kansli med Skara HF, vilket effektiviserar administrationen</a:t>
            </a:r>
            <a:br>
              <a:rPr lang="sv-SE" sz="1050" b="1" dirty="0">
                <a:solidFill>
                  <a:schemeClr val="bg1"/>
                </a:solidFill>
              </a:rPr>
            </a:br>
            <a:endParaRPr lang="sv-SE" sz="1050" b="1" dirty="0">
              <a:solidFill>
                <a:schemeClr val="bg1"/>
              </a:solidFill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6248915" y="5383181"/>
            <a:ext cx="37828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Strategiarbete ungdomssektionen och omvärldsanalys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Framtagning av ett träningsprogram för dom yngsta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Framtagning av träningsprogram och övningar för </a:t>
            </a:r>
            <a:br>
              <a:rPr lang="sv-SE" sz="1200" dirty="0"/>
            </a:br>
            <a:r>
              <a:rPr lang="sv-SE" sz="1200" dirty="0"/>
              <a:t>försvarsspel . Nivåanpassade övningar per åldersgrupp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Sammarbets avtal med IFK Skövde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Inplanerad ledarträff med strategiarbete och samsyn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Framtagning av detaljplan för aktiviteter 2019 och 2020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grpSp>
        <p:nvGrpSpPr>
          <p:cNvPr id="8" name="Grupp 7"/>
          <p:cNvGrpSpPr/>
          <p:nvPr/>
        </p:nvGrpSpPr>
        <p:grpSpPr>
          <a:xfrm>
            <a:off x="6297202" y="3732518"/>
            <a:ext cx="4083669" cy="2597029"/>
            <a:chOff x="6289442" y="3246438"/>
            <a:chExt cx="4083669" cy="2597029"/>
          </a:xfrm>
        </p:grpSpPr>
        <p:pic>
          <p:nvPicPr>
            <p:cNvPr id="6163" name="Picture 2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392" b="40506"/>
            <a:stretch>
              <a:fillRect/>
            </a:stretch>
          </p:blipFill>
          <p:spPr bwMode="auto">
            <a:xfrm>
              <a:off x="10037463" y="3246438"/>
              <a:ext cx="304800" cy="1462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4" name="Rectangle 21"/>
            <p:cNvSpPr>
              <a:spLocks noChangeArrowheads="1"/>
            </p:cNvSpPr>
            <p:nvPr/>
          </p:nvSpPr>
          <p:spPr bwMode="auto">
            <a:xfrm>
              <a:off x="6289442" y="3298422"/>
              <a:ext cx="4051300" cy="1403350"/>
            </a:xfrm>
            <a:prstGeom prst="rect">
              <a:avLst/>
            </a:prstGeom>
            <a:noFill/>
            <a:ln w="38100">
              <a:solidFill>
                <a:srgbClr val="9C9C9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v-SE" altLang="sv-SE" sz="1800"/>
            </a:p>
          </p:txBody>
        </p:sp>
        <p:sp>
          <p:nvSpPr>
            <p:cNvPr id="6168" name="Text Box 25"/>
            <p:cNvSpPr txBox="1">
              <a:spLocks noChangeArrowheads="1"/>
            </p:cNvSpPr>
            <p:nvPr/>
          </p:nvSpPr>
          <p:spPr bwMode="auto">
            <a:xfrm rot="5400000">
              <a:off x="9871265" y="5354231"/>
              <a:ext cx="6399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nb-NO" altLang="sv-SE" sz="1600" dirty="0">
                  <a:solidFill>
                    <a:schemeClr val="bg1"/>
                  </a:solidFill>
                  <a:latin typeface="Humnst777 BT" pitchFamily="34" charset="0"/>
                </a:rPr>
                <a:t>2019</a:t>
              </a:r>
            </a:p>
          </p:txBody>
        </p:sp>
        <p:sp>
          <p:nvSpPr>
            <p:cNvPr id="37" name="Text Box 19"/>
            <p:cNvSpPr txBox="1">
              <a:spLocks noChangeArrowheads="1"/>
            </p:cNvSpPr>
            <p:nvPr/>
          </p:nvSpPr>
          <p:spPr bwMode="auto">
            <a:xfrm rot="5347644">
              <a:off x="9883874" y="3839790"/>
              <a:ext cx="63991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2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16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1400">
                  <a:solidFill>
                    <a:schemeClr val="tx1"/>
                  </a:solidFill>
                  <a:latin typeface="Arial" charset="0"/>
                  <a:ea typeface="ＭＳ Ｐゴシック" pitchFamily="-112" charset="-128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nb-NO" altLang="sv-SE" sz="1600" dirty="0">
                  <a:solidFill>
                    <a:schemeClr val="bg1"/>
                  </a:solidFill>
                  <a:latin typeface="Humnst777 BT" pitchFamily="34" charset="0"/>
                </a:rPr>
                <a:t>2020</a:t>
              </a:r>
            </a:p>
          </p:txBody>
        </p:sp>
        <p:sp>
          <p:nvSpPr>
            <p:cNvPr id="6" name="Rektangel 5"/>
            <p:cNvSpPr/>
            <p:nvPr/>
          </p:nvSpPr>
          <p:spPr>
            <a:xfrm>
              <a:off x="6356443" y="3284984"/>
              <a:ext cx="3932821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200" dirty="0"/>
                <a:t>Fortsatt strategiarbete inom ungdomssektionen men </a:t>
              </a:r>
              <a:br>
                <a:rPr lang="sv-SE" sz="1200" dirty="0"/>
              </a:br>
              <a:r>
                <a:rPr lang="sv-SE" sz="1200" dirty="0"/>
                <a:t>med focus på samarbete med SHF och gemensam syn</a:t>
              </a:r>
              <a:br>
                <a:rPr lang="sv-SE" sz="1200" dirty="0"/>
              </a:br>
              <a:r>
                <a:rPr lang="sv-SE" sz="1200" dirty="0"/>
                <a:t>på värderingar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200" dirty="0"/>
                <a:t>Framtagning av träningsprogram och övningar för </a:t>
              </a:r>
              <a:br>
                <a:rPr lang="sv-SE" sz="1200" dirty="0"/>
              </a:br>
              <a:r>
                <a:rPr lang="sv-SE" sz="1200" dirty="0"/>
                <a:t>Målvaktsspelet och anfallsspelet . Nivåanpassade övningar per åldersgrupp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sv-SE" sz="1200" dirty="0"/>
                <a:t>Inplanerad ledarträff i Augusti </a:t>
              </a:r>
            </a:p>
          </p:txBody>
        </p:sp>
      </p:grpSp>
      <p:sp>
        <p:nvSpPr>
          <p:cNvPr id="28" name="Rektangel 27"/>
          <p:cNvSpPr/>
          <p:nvPr/>
        </p:nvSpPr>
        <p:spPr>
          <a:xfrm>
            <a:off x="6297304" y="2393006"/>
            <a:ext cx="39328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Fortsatt strategiarbete inom ungdomssektionen med focus på värdegrund och kultur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En nivå anpassad träningspärm för handboll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Startar med ”nivåanpassade” övningar per åldersgrupp</a:t>
            </a:r>
            <a:br>
              <a:rPr lang="sv-SE" sz="1200" dirty="0"/>
            </a:br>
            <a:r>
              <a:rPr lang="sv-SE" sz="1200" dirty="0"/>
              <a:t>samt ett belöningssystem för individ om man klarar nivån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Inplanerad ledarträff i Augusti och föreningsdag i september</a:t>
            </a:r>
          </a:p>
        </p:txBody>
      </p:sp>
      <p:sp>
        <p:nvSpPr>
          <p:cNvPr id="29" name="Rektangel 28"/>
          <p:cNvSpPr/>
          <p:nvPr/>
        </p:nvSpPr>
        <p:spPr>
          <a:xfrm>
            <a:off x="6248915" y="839333"/>
            <a:ext cx="39328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Fortsatt strategiarbete inom ungdomssektionen med focus på värdegrund , kultur och processer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Utgåva 2 av träningshandboken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Minst 3 </a:t>
            </a:r>
            <a:r>
              <a:rPr lang="sv-SE" sz="1200" dirty="0" err="1"/>
              <a:t>st</a:t>
            </a:r>
            <a:r>
              <a:rPr lang="sv-SE" sz="1200" dirty="0"/>
              <a:t> lag med i USM. P14, P15/16 och Juniorer där minst ett lag kommer till Steg 4 av totalt 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Inplanerad ledarträff i Augusti och föreningsdag i september</a:t>
            </a:r>
          </a:p>
        </p:txBody>
      </p:sp>
      <p:pic>
        <p:nvPicPr>
          <p:cNvPr id="32" name="Bildobjekt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37" y="252983"/>
            <a:ext cx="1062421" cy="1062421"/>
          </a:xfrm>
          <a:prstGeom prst="rect">
            <a:avLst/>
          </a:prstGeom>
        </p:spPr>
      </p:pic>
      <p:pic>
        <p:nvPicPr>
          <p:cNvPr id="34" name="Bildobjekt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996" y="252984"/>
            <a:ext cx="1062421" cy="1062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9099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1051</Words>
  <Application>Microsoft Office PowerPoint</Application>
  <PresentationFormat>Bredbild</PresentationFormat>
  <Paragraphs>115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1" baseType="lpstr">
      <vt:lpstr>Adobe Garamond Pro</vt:lpstr>
      <vt:lpstr>Arial</vt:lpstr>
      <vt:lpstr>Calibri</vt:lpstr>
      <vt:lpstr>Calibri Light</vt:lpstr>
      <vt:lpstr>Humnst777 BT</vt:lpstr>
      <vt:lpstr>Wingdings</vt:lpstr>
      <vt:lpstr>Zalderdash</vt:lpstr>
      <vt:lpstr>Office-tema</vt:lpstr>
      <vt:lpstr>PowerPoint-presentation</vt:lpstr>
      <vt:lpstr>SHK Mål och strategi</vt:lpstr>
      <vt:lpstr>SHK Mål och strategi</vt:lpstr>
    </vt:vector>
  </TitlesOfParts>
  <Company>Parks and Resorts Scandinavia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SHK Mål och strategi</dc:title>
  <dc:creator>Janne Nilsson</dc:creator>
  <cp:lastModifiedBy>Janne Nilsson</cp:lastModifiedBy>
  <cp:revision>21</cp:revision>
  <cp:lastPrinted>2022-08-17T14:23:25Z</cp:lastPrinted>
  <dcterms:created xsi:type="dcterms:W3CDTF">2019-01-27T16:20:59Z</dcterms:created>
  <dcterms:modified xsi:type="dcterms:W3CDTF">2022-09-07T16:14:17Z</dcterms:modified>
</cp:coreProperties>
</file>